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7" r:id="rId1"/>
    <p:sldMasterId id="2147483700" r:id="rId2"/>
  </p:sldMasterIdLst>
  <p:notesMasterIdLst>
    <p:notesMasterId r:id="rId25"/>
  </p:notesMasterIdLst>
  <p:handoutMasterIdLst>
    <p:handoutMasterId r:id="rId26"/>
  </p:handoutMasterIdLst>
  <p:sldIdLst>
    <p:sldId id="472" r:id="rId3"/>
    <p:sldId id="411" r:id="rId4"/>
    <p:sldId id="366" r:id="rId5"/>
    <p:sldId id="401" r:id="rId6"/>
    <p:sldId id="403" r:id="rId7"/>
    <p:sldId id="404" r:id="rId8"/>
    <p:sldId id="406" r:id="rId9"/>
    <p:sldId id="405" r:id="rId10"/>
    <p:sldId id="409" r:id="rId11"/>
    <p:sldId id="410" r:id="rId12"/>
    <p:sldId id="408" r:id="rId13"/>
    <p:sldId id="412" r:id="rId14"/>
    <p:sldId id="407" r:id="rId15"/>
    <p:sldId id="415" r:id="rId16"/>
    <p:sldId id="414" r:id="rId17"/>
    <p:sldId id="413" r:id="rId18"/>
    <p:sldId id="416" r:id="rId19"/>
    <p:sldId id="390" r:id="rId20"/>
    <p:sldId id="391" r:id="rId21"/>
    <p:sldId id="473" r:id="rId22"/>
    <p:sldId id="474" r:id="rId23"/>
    <p:sldId id="417" r:id="rId24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2A7E"/>
    <a:srgbClr val="003399"/>
    <a:srgbClr val="3366CC"/>
    <a:srgbClr val="000099"/>
    <a:srgbClr val="D5EAFF"/>
    <a:srgbClr val="99CCFF"/>
    <a:srgbClr val="C9E4FF"/>
    <a:srgbClr val="B7DBFF"/>
    <a:srgbClr val="8BC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4660"/>
  </p:normalViewPr>
  <p:slideViewPr>
    <p:cSldViewPr>
      <p:cViewPr varScale="1">
        <p:scale>
          <a:sx n="63" d="100"/>
          <a:sy n="63" d="100"/>
        </p:scale>
        <p:origin x="1248" y="60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476"/>
    </p:cViewPr>
  </p:sorterViewPr>
  <p:notesViewPr>
    <p:cSldViewPr>
      <p:cViewPr varScale="1">
        <p:scale>
          <a:sx n="159" d="100"/>
          <a:sy n="159" d="100"/>
        </p:scale>
        <p:origin x="-6480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>
            <a:extLst/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>
            <a:extLst/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>
            <a:extLst/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pPr>
              <a:defRPr/>
            </a:pPr>
            <a:fld id="{4818286C-BEE0-44B9-9DCC-AE53CA53E926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010520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/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/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/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/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pPr>
              <a:defRPr/>
            </a:pPr>
            <a:fld id="{52AA5031-E77B-4924-82F1-CA0D60C0B3A4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2284293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58A8CD48-91CC-4F18-B081-10F68CA9C6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F6AA96-3461-45A7-83C9-6EA36B4DE89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E461AD67-8668-42FD-810D-15FBD629AF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5850BA1D-BCEA-48FE-87A8-7B27C2EA99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 pitchFamily="-8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10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186582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11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4062409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12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61136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13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045803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14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3576099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15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49422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16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169877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17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866770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18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682955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19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60906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2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102620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20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415403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21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021855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22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02402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3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607439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4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929239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5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833592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6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690654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7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42534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8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218790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9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543628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246C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30162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788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611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/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/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FFFF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FFFFFF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FFFFFF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FFFFFF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FFFFFF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3200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/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/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52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/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/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FFFF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FFFFFF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FFFFFF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FFFFFF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FFFFFF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4313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081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4" r:id="rId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3" r:id="rId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tary.org/brandcente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pr@rotary.or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252BB86-A2D8-43FE-A9F0-50B4D5BD4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0" y="3429000"/>
            <a:ext cx="9753600" cy="990600"/>
          </a:xfrm>
          <a:prstGeom prst="rect">
            <a:avLst/>
          </a:prstGeom>
          <a:solidFill>
            <a:srgbClr val="87217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ヒラギノ角ゴ Pro W3" pitchFamily="-84" charset="-128"/>
              <a:cs typeface="+mn-cs"/>
            </a:endParaRPr>
          </a:p>
        </p:txBody>
      </p:sp>
      <p:sp>
        <p:nvSpPr>
          <p:cNvPr id="20483" name="Rectangle 10">
            <a:extLst>
              <a:ext uri="{FF2B5EF4-FFF2-40B4-BE49-F238E27FC236}">
                <a16:creationId xmlns:a16="http://schemas.microsoft.com/office/drawing/2014/main" id="{7D25D652-44C1-48A1-9F07-CF60FE010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81400"/>
            <a:ext cx="8915401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tr-TR" altLang="en-US" sz="4000" b="1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PEOPLE OF ACTION CAMPAIGN</a:t>
            </a:r>
            <a:r>
              <a:rPr kumimoji="0" lang="tr-T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72175"/>
                </a:solidFill>
                <a:effectLst/>
                <a:uLnTx/>
                <a:uFillTx/>
                <a:latin typeface="Georgia" panose="02040502050405020303" pitchFamily="18" charset="0"/>
                <a:ea typeface="ヒラギノ角ゴ Pro W3" pitchFamily="-84" charset="-128"/>
                <a:cs typeface="+mn-cs"/>
              </a:rPr>
              <a:t>NES ERTAS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872175"/>
              </a:solidFill>
              <a:effectLst/>
              <a:uLnTx/>
              <a:uFillTx/>
              <a:latin typeface="Georgia" panose="02040502050405020303" pitchFamily="18" charset="0"/>
              <a:ea typeface="ヒラギノ角ゴ Pro W3" pitchFamily="-8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72175"/>
                </a:solidFill>
                <a:effectLst/>
                <a:uLnTx/>
                <a:uFillTx/>
                <a:latin typeface="Georgia" panose="02040502050405020303" pitchFamily="18" charset="0"/>
                <a:ea typeface="ヒラギノ角ゴ Pro W3" pitchFamily="-84" charset="-128"/>
                <a:cs typeface="+mn-cs"/>
              </a:rPr>
              <a:t>ARPIC Zone 20B 2018-2019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72175"/>
                </a:solidFill>
                <a:effectLst/>
                <a:uLnTx/>
                <a:uFillTx/>
                <a:latin typeface="Georgia" panose="02040502050405020303" pitchFamily="18" charset="0"/>
                <a:ea typeface="ヒラギノ角ゴ Pro W3" pitchFamily="-84" charset="-128"/>
                <a:cs typeface="+mn-cs"/>
              </a:rPr>
              <a:t>1 </a:t>
            </a:r>
            <a:r>
              <a:rPr kumimoji="0" lang="tr-T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72175"/>
                </a:solidFill>
                <a:effectLst/>
                <a:uLnTx/>
                <a:uFillTx/>
                <a:latin typeface="Georgia" panose="02040502050405020303" pitchFamily="18" charset="0"/>
                <a:ea typeface="ヒラギノ角ゴ Pro W3" pitchFamily="-84" charset="-128"/>
                <a:cs typeface="+mn-cs"/>
              </a:rPr>
              <a:t>March</a:t>
            </a:r>
            <a:r>
              <a:rPr kumimoji="0" lang="tr-T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72175"/>
                </a:solidFill>
                <a:effectLst/>
                <a:uLnTx/>
                <a:uFillTx/>
                <a:latin typeface="Georgia" panose="02040502050405020303" pitchFamily="18" charset="0"/>
                <a:ea typeface="ヒラギノ角ゴ Pro W3" pitchFamily="-84" charset="-128"/>
                <a:cs typeface="+mn-cs"/>
              </a:rPr>
              <a:t> 2019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872175"/>
              </a:solidFill>
              <a:effectLst/>
              <a:uLnTx/>
              <a:uFillTx/>
              <a:latin typeface="Georgia" panose="02040502050405020303" pitchFamily="18" charset="0"/>
              <a:ea typeface="ヒラギノ角ゴ Pro W3" pitchFamily="-84" charset="-128"/>
              <a:cs typeface="+mn-cs"/>
            </a:endParaRPr>
          </a:p>
        </p:txBody>
      </p:sp>
      <p:pic>
        <p:nvPicPr>
          <p:cNvPr id="20484" name="Picture 2" descr="C:\Users\vatan\Desktop\MOR DÖNEM-2018-2019\UR'den\logo\PNG+for+Word+documents,+presentations,+and+web+use. (9).png">
            <a:extLst>
              <a:ext uri="{FF2B5EF4-FFF2-40B4-BE49-F238E27FC236}">
                <a16:creationId xmlns:a16="http://schemas.microsoft.com/office/drawing/2014/main" id="{7D4DF24C-EE79-4049-8C18-A2F421A33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244475"/>
            <a:ext cx="301625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05800" y="6635363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 8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81000" y="457200"/>
            <a:ext cx="87630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Arial Narrow"/>
                <a:ea typeface="MS PGothic" panose="020B0600070205080204" pitchFamily="34" charset="-128"/>
                <a:cs typeface="Arial Narrow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altLang="en-US" sz="2800" b="1" dirty="0">
                <a:solidFill>
                  <a:srgbClr val="FFFFFF"/>
                </a:solidFill>
                <a:latin typeface="Arial Narrow" panose="020B0606020202030204" pitchFamily="34" charset="0"/>
              </a:rPr>
              <a:t>WHAT ARE OUR CAMPAIGN STRATEGY?</a:t>
            </a:r>
          </a:p>
        </p:txBody>
      </p:sp>
      <p:sp>
        <p:nvSpPr>
          <p:cNvPr id="10" name="Content Placeholder 2">
            <a:extLst/>
          </p:cNvPr>
          <p:cNvSpPr txBox="1">
            <a:spLocks/>
          </p:cNvSpPr>
          <p:nvPr/>
        </p:nvSpPr>
        <p:spPr>
          <a:xfrm>
            <a:off x="415925" y="1295400"/>
            <a:ext cx="7966075" cy="510540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rgbClr val="FFFFFF"/>
                </a:solidFill>
                <a:latin typeface="Georgia"/>
                <a:ea typeface="MS PGothic" panose="020B0600070205080204" pitchFamily="34" charset="-128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00" kern="1200">
                <a:solidFill>
                  <a:srgbClr val="FFFFFF"/>
                </a:solidFill>
                <a:latin typeface="Georgia"/>
                <a:ea typeface="MS PGothic" panose="020B0600070205080204" pitchFamily="34" charset="-128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rgbClr val="FFFFFF"/>
                </a:solidFill>
                <a:latin typeface="Georgia"/>
                <a:ea typeface="MS PGothic" panose="020B0600070205080204" pitchFamily="34" charset="-128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FFFFFF"/>
                </a:solidFill>
                <a:latin typeface="Georgia"/>
                <a:ea typeface="MS PGothic" panose="020B0600070205080204" pitchFamily="34" charset="-128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rgbClr val="FFFFFF"/>
                </a:solidFill>
                <a:latin typeface="Georgia"/>
                <a:ea typeface="MS PGothic" panose="020B0600070205080204" pitchFamily="34" charset="-128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002A7E"/>
              </a:buClr>
              <a:defRPr/>
            </a:pPr>
            <a:r>
              <a:rPr lang="en-US" alt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Highlight Rotarians as 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People of Action</a:t>
            </a:r>
          </a:p>
          <a:p>
            <a:pPr marL="0" indent="0">
              <a:spcBef>
                <a:spcPts val="0"/>
              </a:spcBef>
              <a:buClr>
                <a:srgbClr val="002A7E"/>
              </a:buClr>
              <a:buNone/>
              <a:defRPr/>
            </a:pPr>
            <a:endParaRPr lang="en-US" altLang="en-US" sz="2800" b="1" dirty="0">
              <a:solidFill>
                <a:srgbClr val="002A7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Clr>
                <a:srgbClr val="002A7E"/>
              </a:buClr>
              <a:defRPr/>
            </a:pPr>
            <a:r>
              <a:rPr lang="en-US" alt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Extensive and effective use of campaign material</a:t>
            </a:r>
          </a:p>
          <a:p>
            <a:pPr marL="0" indent="0">
              <a:spcBef>
                <a:spcPts val="0"/>
              </a:spcBef>
              <a:buClr>
                <a:srgbClr val="002A7E"/>
              </a:buClr>
              <a:buNone/>
              <a:defRPr/>
            </a:pPr>
            <a:endParaRPr lang="en-US" altLang="en-US" sz="28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Clr>
                <a:srgbClr val="002A7E"/>
              </a:buClr>
              <a:defRPr/>
            </a:pPr>
            <a:r>
              <a:rPr lang="en-US" alt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Share vision and ideas with fellow members and community partners and experts to exchange ideas about potential and lasting solutions</a:t>
            </a:r>
          </a:p>
          <a:p>
            <a:pPr marL="0" indent="0">
              <a:spcBef>
                <a:spcPts val="0"/>
              </a:spcBef>
              <a:buClr>
                <a:srgbClr val="002A7E"/>
              </a:buClr>
              <a:defRPr/>
            </a:pPr>
            <a:endParaRPr lang="en-US" altLang="en-US" sz="2800" b="1" dirty="0">
              <a:solidFill>
                <a:srgbClr val="002A7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Clr>
                <a:srgbClr val="002A7E"/>
              </a:buClr>
              <a:defRPr/>
            </a:pPr>
            <a:r>
              <a:rPr lang="en-US" alt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Mobilize others to take action to bring those ideas into life</a:t>
            </a:r>
          </a:p>
        </p:txBody>
      </p:sp>
    </p:spTree>
    <p:extLst>
      <p:ext uri="{BB962C8B-B14F-4D97-AF65-F5344CB8AC3E}">
        <p14:creationId xmlns:p14="http://schemas.microsoft.com/office/powerpoint/2010/main" val="2570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05800" y="6635363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 8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152400" y="457200"/>
            <a:ext cx="89916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800" b="1" dirty="0">
                <a:solidFill>
                  <a:srgbClr val="FFFFFF"/>
                </a:solidFill>
                <a:latin typeface="Arial Narrow" panose="020B0606020202030204" pitchFamily="34" charset="0"/>
              </a:rPr>
              <a:t>WHAT CAMPAIGN MATERIALS ARE ABAILABLE ?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381000" y="1068387"/>
            <a:ext cx="8458200" cy="5027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Videos</a:t>
            </a:r>
          </a:p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Social media graphics</a:t>
            </a:r>
          </a:p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Advertisements for print and digital media</a:t>
            </a:r>
          </a:p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Radio / TV spots</a:t>
            </a:r>
          </a:p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Brochures</a:t>
            </a:r>
          </a:p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Campaign guidelines</a:t>
            </a:r>
          </a:p>
          <a:p>
            <a:pPr>
              <a:spcBef>
                <a:spcPts val="0"/>
              </a:spcBef>
            </a:pPr>
            <a:endParaRPr lang="en-US" sz="28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Advertisement assets are available in all Rotary languages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endParaRPr lang="en-US" sz="20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2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050485"/>
            <a:ext cx="2545876" cy="169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4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05800" y="6635363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 8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152400" y="457200"/>
            <a:ext cx="89916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8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BRAND CENTER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327" y="1599474"/>
            <a:ext cx="6077746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01469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RI portal with abundant resources</a:t>
            </a:r>
          </a:p>
        </p:txBody>
      </p:sp>
    </p:spTree>
    <p:extLst>
      <p:ext uri="{BB962C8B-B14F-4D97-AF65-F5344CB8AC3E}">
        <p14:creationId xmlns:p14="http://schemas.microsoft.com/office/powerpoint/2010/main" val="4914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05800" y="6635363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 8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152400" y="457200"/>
            <a:ext cx="89916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800" b="1" dirty="0">
                <a:solidFill>
                  <a:srgbClr val="FFFFFF"/>
                </a:solidFill>
                <a:latin typeface="Arial Narrow" panose="020B0606020202030204" pitchFamily="34" charset="0"/>
              </a:rPr>
              <a:t>HOW YOU CAN HELP ?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381000" y="1068387"/>
            <a:ext cx="8458200" cy="5027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Go to </a:t>
            </a: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hlinkClick r:id="rId3"/>
              </a:rPr>
              <a:t>www.rotary.org/brandcenter</a:t>
            </a: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 Download the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People of Action </a:t>
            </a: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campaign materials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endParaRPr lang="en-US" sz="28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2. 	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Share materials with club members. 	</a:t>
            </a: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Particularly with	advertising professionals who 	can help place ads in local community 	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magazines </a:t>
            </a: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and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newspaper</a:t>
            </a: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endParaRPr lang="en-US" sz="28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3.	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Collaborate with your District Leaders. </a:t>
            </a: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Work 	with your district public image coordinator for 	additional guidance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endParaRPr lang="en-US" sz="28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334000"/>
            <a:ext cx="2286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4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05800" y="6635363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 8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152400" y="457200"/>
            <a:ext cx="89916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800" b="1" dirty="0">
                <a:solidFill>
                  <a:srgbClr val="FFFFFF"/>
                </a:solidFill>
                <a:latin typeface="Arial Narrow" panose="020B0606020202030204" pitchFamily="34" charset="0"/>
              </a:rPr>
              <a:t>HOW YOU CAN HELP ?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381000" y="1068387"/>
            <a:ext cx="8458200" cy="5027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4.	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Use social media. </a:t>
            </a: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	Share campaign videos 	and graphics on your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Facebook</a:t>
            </a: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and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Twitter</a:t>
            </a: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	accounts and inspire your 	community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5.	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Tell your success stories. </a:t>
            </a: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E-mail to 	</a:t>
            </a: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hlinkClick r:id="rId3"/>
              </a:rPr>
              <a:t>pr@rotary.org</a:t>
            </a: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Rotary’s marketing  team with 	your success stories and questions 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6.	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Consider adding campaign graphics to</a:t>
            </a: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	- District / Club websites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	- Post them on social media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	- Display the ads at events</a:t>
            </a:r>
            <a:endParaRPr lang="en-US" sz="18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978400"/>
            <a:ext cx="2819400" cy="187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814" y="1905000"/>
            <a:ext cx="992386" cy="127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7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05800" y="6635363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 8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152400" y="457200"/>
            <a:ext cx="89916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800" b="1" dirty="0">
                <a:solidFill>
                  <a:srgbClr val="FFFFFF"/>
                </a:solidFill>
                <a:latin typeface="Arial Narrow" panose="020B0606020202030204" pitchFamily="34" charset="0"/>
              </a:rPr>
              <a:t>HOW THE CLUB CAN USE THE CAMPAIGN MATERIALS?</a:t>
            </a:r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439782" y="990600"/>
            <a:ext cx="6799218" cy="5644763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altLang="en-US" sz="26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Download the guidelines</a:t>
            </a:r>
          </a:p>
          <a:p>
            <a:pPr>
              <a:spcBef>
                <a:spcPts val="0"/>
              </a:spcBef>
              <a:defRPr/>
            </a:pPr>
            <a:endParaRPr lang="en-US" altLang="en-US" sz="26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altLang="en-US" sz="26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Follow guidelines to develop media plans</a:t>
            </a:r>
          </a:p>
          <a:p>
            <a:pPr>
              <a:spcBef>
                <a:spcPts val="0"/>
              </a:spcBef>
              <a:defRPr/>
            </a:pPr>
            <a:endParaRPr lang="en-US" altLang="en-US" sz="26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altLang="en-US" sz="26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Create your own club logo</a:t>
            </a:r>
          </a:p>
          <a:p>
            <a:pPr>
              <a:spcBef>
                <a:spcPts val="0"/>
              </a:spcBef>
              <a:defRPr/>
            </a:pPr>
            <a:endParaRPr lang="en-US" altLang="en-US" sz="26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altLang="en-US" sz="26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Use templates as a starting point</a:t>
            </a:r>
          </a:p>
          <a:p>
            <a:pPr>
              <a:spcBef>
                <a:spcPts val="0"/>
              </a:spcBef>
              <a:defRPr/>
            </a:pPr>
            <a:endParaRPr lang="en-US" altLang="en-US" sz="26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altLang="en-US" sz="26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Use images to inspire your</a:t>
            </a:r>
            <a:br>
              <a:rPr lang="en-US" altLang="en-US" sz="26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altLang="en-US" sz="26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own club brochures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altLang="en-US" sz="26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altLang="en-US" sz="26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Modify campaign materials with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sz="26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  pictures of your own projects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2292472"/>
            <a:ext cx="2895600" cy="210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040" y="4487184"/>
            <a:ext cx="1834959" cy="2380834"/>
          </a:xfrm>
          <a:prstGeom prst="rect">
            <a:avLst/>
          </a:prstGeom>
          <a:noFill/>
          <a:ln w="9525">
            <a:solidFill>
              <a:srgbClr val="E7E7E8"/>
            </a:solidFill>
            <a:miter lim="800000"/>
            <a:headEnd/>
            <a:tailEnd/>
          </a:ln>
          <a:effectLst>
            <a:outerShdw blurRad="101600" dist="63500" dir="2700000" algn="tl" rotWithShape="0">
              <a:srgbClr val="808080">
                <a:alpha val="2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Content Placeholder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617" y="1005840"/>
            <a:ext cx="1656384" cy="12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4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05800" y="6635363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 8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152400" y="457200"/>
            <a:ext cx="89916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800" b="1" dirty="0">
                <a:solidFill>
                  <a:srgbClr val="FFFFFF"/>
                </a:solidFill>
                <a:latin typeface="Arial Narrow" panose="020B0606020202030204" pitchFamily="34" charset="0"/>
              </a:rPr>
              <a:t>OTHER EXISTING PUBLIC IMAGE RESOURCES FOR CLUBS?</a:t>
            </a:r>
          </a:p>
        </p:txBody>
      </p:sp>
      <p:sp>
        <p:nvSpPr>
          <p:cNvPr id="9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301625" y="1172585"/>
            <a:ext cx="8423275" cy="4800600"/>
          </a:xfrm>
        </p:spPr>
        <p:txBody>
          <a:bodyPr lIns="0" tIns="0" rIns="0" bIns="0"/>
          <a:lstStyle/>
          <a:p>
            <a:pPr>
              <a:spcBef>
                <a:spcPts val="0"/>
              </a:spcBef>
              <a:defRPr/>
            </a:pPr>
            <a:r>
              <a:rPr lang="en-US" altLang="en-US" sz="24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Visual &amp; Voice Identity Guide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4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Logos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4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Prospective member brochure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4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Club brochure template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4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Event planning guide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4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Banners for events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4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Be a Vibrant Club Publication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4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Rotary Channels: Website, social media,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sz="24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  Rotarian Magazine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4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Messaging guide 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4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Social Media and PR guides</a:t>
            </a:r>
          </a:p>
          <a:p>
            <a:pPr>
              <a:spcBef>
                <a:spcPts val="0"/>
              </a:spcBef>
              <a:defRPr/>
            </a:pPr>
            <a:endParaRPr lang="en-US" altLang="en-US" sz="2400" b="1" dirty="0">
              <a:solidFill>
                <a:srgbClr val="002A7E"/>
              </a:solidFill>
              <a:latin typeface="Century Gothic" panose="020B050202020202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2400" dirty="0">
              <a:solidFill>
                <a:srgbClr val="002A7E"/>
              </a:solidFill>
              <a:ea typeface="+mn-ea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990600"/>
            <a:ext cx="2209800" cy="3405947"/>
          </a:xfrm>
          <a:prstGeom prst="rect">
            <a:avLst/>
          </a:prstGeom>
          <a:noFill/>
          <a:ln w="6350">
            <a:solidFill>
              <a:srgbClr val="A6A6A6"/>
            </a:solidFill>
            <a:miter lim="800000"/>
            <a:headEnd/>
            <a:tailEnd/>
          </a:ln>
          <a:effectLst>
            <a:outerShdw blurRad="101600" dist="63500" dir="2700000" algn="tl" rotWithShape="0">
              <a:srgbClr val="808080">
                <a:alpha val="2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182" y="4385661"/>
            <a:ext cx="3195412" cy="2472339"/>
          </a:xfrm>
          <a:prstGeom prst="rect">
            <a:avLst/>
          </a:prstGeom>
          <a:noFill/>
          <a:ln>
            <a:noFill/>
          </a:ln>
          <a:effectLst>
            <a:outerShdw blurRad="101600" dist="63500" dir="2700000" algn="tl" rotWithShape="0">
              <a:srgbClr val="808080">
                <a:alpha val="2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738" y="2455393"/>
            <a:ext cx="1747462" cy="1168268"/>
          </a:xfrm>
          <a:prstGeom prst="rect">
            <a:avLst/>
          </a:prstGeom>
          <a:noFill/>
          <a:ln>
            <a:noFill/>
          </a:ln>
          <a:effectLst>
            <a:outerShdw blurRad="101600" dist="63500" dir="2700000" algn="tl" rotWithShape="0">
              <a:srgbClr val="808080">
                <a:alpha val="2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 rot="-709488">
            <a:off x="5236540" y="4377043"/>
            <a:ext cx="3763798" cy="400110"/>
          </a:xfrm>
          <a:prstGeom prst="rect">
            <a:avLst/>
          </a:prstGeom>
          <a:solidFill>
            <a:srgbClr val="872175"/>
          </a:solidFill>
          <a:ln>
            <a:noFill/>
          </a:ln>
          <a:effectLst>
            <a:outerShdw blurRad="101600" dist="63500" dir="2700000" algn="tl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</a:rPr>
              <a:t>www.rotary.org/brandcenter</a:t>
            </a:r>
            <a:endParaRPr lang="en-US" sz="1400" b="1" dirty="0">
              <a:solidFill>
                <a:srgbClr val="D91B5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883" y="996278"/>
            <a:ext cx="1147317" cy="14591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1250"/>
            <a:ext cx="3829256" cy="1366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900" y="5334000"/>
            <a:ext cx="1177637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8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05800" y="6635363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 8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152400" y="457200"/>
            <a:ext cx="89916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800" b="1" dirty="0">
                <a:solidFill>
                  <a:srgbClr val="FFFFFF"/>
                </a:solidFill>
                <a:latin typeface="Arial Narrow" panose="020B0606020202030204" pitchFamily="34" charset="0"/>
              </a:rPr>
              <a:t>HOW DOES THE CAMPAIGN WORK ?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381000" y="1068387"/>
            <a:ext cx="8458200" cy="5027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People of Action </a:t>
            </a: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campaign: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Bring the Rotary brand to life by highlighting what happens when community leaders within Rotary join hands together</a:t>
            </a:r>
          </a:p>
          <a:p>
            <a:pPr>
              <a:spcBef>
                <a:spcPts val="0"/>
              </a:spcBef>
            </a:pPr>
            <a:endParaRPr lang="en-US" sz="12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Share the vision of existing Rotary brand</a:t>
            </a:r>
          </a:p>
          <a:p>
            <a:pPr>
              <a:spcBef>
                <a:spcPts val="0"/>
              </a:spcBef>
            </a:pPr>
            <a:endParaRPr lang="en-US" sz="12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Exchange ideas about solutions</a:t>
            </a:r>
          </a:p>
          <a:p>
            <a:pPr>
              <a:spcBef>
                <a:spcPts val="0"/>
              </a:spcBef>
            </a:pPr>
            <a:endParaRPr lang="en-US" sz="12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Take action to make the vision a reality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045" y="5299817"/>
            <a:ext cx="2108755" cy="126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3" y="5299817"/>
            <a:ext cx="2267545" cy="128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146" y="5301041"/>
            <a:ext cx="2235687" cy="1249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00" y="5302823"/>
            <a:ext cx="2194802" cy="126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03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WE ARE PEOPLE OF ACTION</a:t>
            </a:r>
            <a:endParaRPr lang="en-US" altLang="en-US" sz="2400" b="1" dirty="0">
              <a:latin typeface="Arial Narrow" panose="020B0606020202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3" y="968829"/>
            <a:ext cx="2362929" cy="3258088"/>
          </a:xfrm>
          <a:prstGeom prst="rect">
            <a:avLst/>
          </a:prstGeom>
        </p:spPr>
      </p:pic>
      <p:pic>
        <p:nvPicPr>
          <p:cNvPr id="9" name="Content Placeholder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605" y="3246408"/>
            <a:ext cx="2508780" cy="3459192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40593"/>
            <a:ext cx="2413695" cy="33280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342" y="3332540"/>
            <a:ext cx="2439996" cy="33643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05800" y="669689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Slide 13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60877" y="1509630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Together we INSPIRE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95340" y="1509630"/>
            <a:ext cx="1720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Together we CONNECT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1886" y="4572000"/>
            <a:ext cx="1720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Together we </a:t>
            </a:r>
          </a:p>
          <a:p>
            <a:pPr algn="ctr"/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END</a:t>
            </a:r>
          </a:p>
          <a:p>
            <a:pPr algn="ctr"/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POLIO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62500" y="4941331"/>
            <a:ext cx="2028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Together we TRANSFORM</a:t>
            </a:r>
          </a:p>
        </p:txBody>
      </p:sp>
    </p:spTree>
    <p:extLst>
      <p:ext uri="{BB962C8B-B14F-4D97-AF65-F5344CB8AC3E}">
        <p14:creationId xmlns:p14="http://schemas.microsoft.com/office/powerpoint/2010/main" val="2168960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xfrm>
            <a:off x="0" y="457200"/>
            <a:ext cx="91440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en-US" sz="3200" b="1" dirty="0">
                <a:latin typeface="Arial Narrow" panose="020B0606020202030204" pitchFamily="34" charset="0"/>
                <a:cs typeface="Arial" panose="020B0604020202020204" pitchFamily="34" charset="0"/>
              </a:rPr>
              <a:t>WE ARE PEOPLE OF ACTION</a:t>
            </a:r>
            <a:endParaRPr lang="en-US" altLang="en-US" sz="3200" b="1" dirty="0">
              <a:latin typeface="Arial Narrow" panose="020B0606020202030204" pitchFamily="34" charset="0"/>
            </a:endParaRPr>
          </a:p>
        </p:txBody>
      </p:sp>
      <p:pic>
        <p:nvPicPr>
          <p:cNvPr id="2" name="2017_074_PeopleofActionPSA90_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7" y="10668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0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xfrm>
            <a:off x="0" y="457200"/>
            <a:ext cx="91440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en-US" sz="3200" b="1" dirty="0">
                <a:latin typeface="Arial Narrow" panose="020B0606020202030204" pitchFamily="34" charset="0"/>
                <a:cs typeface="Arial" panose="020B0604020202020204" pitchFamily="34" charset="0"/>
              </a:rPr>
              <a:t>WE ARE PEOPLE OF ACTION</a:t>
            </a:r>
            <a:endParaRPr lang="en-US" altLang="en-US" sz="3200" b="1" dirty="0"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467600" cy="5607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262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xfrm>
            <a:off x="0" y="457200"/>
            <a:ext cx="91440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en-US" sz="3200" b="1" dirty="0">
                <a:latin typeface="Arial Narrow" panose="020B0606020202030204" pitchFamily="34" charset="0"/>
                <a:cs typeface="Arial" panose="020B0604020202020204" pitchFamily="34" charset="0"/>
              </a:rPr>
              <a:t>WE ARE PEOPLE OF ACTION</a:t>
            </a:r>
            <a:endParaRPr lang="en-US" altLang="en-US" sz="3200" b="1" dirty="0">
              <a:latin typeface="Arial Narrow" panose="020B060602020203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3BE7A85-CB4E-4F0E-8DB8-B53DC161F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32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xfrm>
            <a:off x="0" y="457200"/>
            <a:ext cx="91440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en-US" sz="3200" b="1" dirty="0">
                <a:latin typeface="Arial Narrow" panose="020B0606020202030204" pitchFamily="34" charset="0"/>
                <a:cs typeface="Arial" panose="020B0604020202020204" pitchFamily="34" charset="0"/>
              </a:rPr>
              <a:t>WE ARE PEOPLE OF ACTION</a:t>
            </a:r>
            <a:endParaRPr lang="en-US" altLang="en-US" sz="3200" b="1" dirty="0">
              <a:latin typeface="Arial Narrow" panose="020B0606020202030204" pitchFamily="34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EAC6C34-3153-4ABB-BD98-F7B03D365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143000"/>
            <a:ext cx="7239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42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xfrm>
            <a:off x="0" y="457200"/>
            <a:ext cx="91440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en-US" sz="3200" b="1" dirty="0">
                <a:latin typeface="Arial Narrow" panose="020B0606020202030204" pitchFamily="34" charset="0"/>
                <a:cs typeface="Arial" panose="020B0604020202020204" pitchFamily="34" charset="0"/>
              </a:rPr>
              <a:t>WE ARE PEOPLE OF ACTION</a:t>
            </a:r>
            <a:endParaRPr lang="en-US" altLang="en-US" sz="3200" b="1" dirty="0"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39146" y="5410200"/>
            <a:ext cx="58657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May God Bless Us All.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513352"/>
            <a:ext cx="7543800" cy="16998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7800" y="3429212"/>
            <a:ext cx="6248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Together, we are Rotary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&amp; 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We are People of Action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3866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xfrm>
            <a:off x="0" y="457200"/>
            <a:ext cx="91440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600" b="1" dirty="0">
                <a:latin typeface="Arial Narrow" panose="020B0606020202030204" pitchFamily="34" charset="0"/>
              </a:rPr>
              <a:t>WE ARE PEOPLE OF ACTION</a:t>
            </a:r>
            <a:endParaRPr lang="en-US" altLang="en-US" sz="3600" b="1" dirty="0"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5800" y="6635363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 8</a:t>
            </a:r>
          </a:p>
        </p:txBody>
      </p:sp>
      <p:pic>
        <p:nvPicPr>
          <p:cNvPr id="9" name="POA_10sec_E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84514"/>
            <a:ext cx="9148354" cy="5146401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0"/>
            <a:ext cx="2126842" cy="212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05800" y="6635363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 8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0" y="457200"/>
            <a:ext cx="91440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en-US" sz="28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INTRODUCTION</a:t>
            </a:r>
          </a:p>
        </p:txBody>
      </p:sp>
      <p:sp>
        <p:nvSpPr>
          <p:cNvPr id="9" name="Content Placeholder 5"/>
          <p:cNvSpPr txBox="1">
            <a:spLocks noGrp="1"/>
          </p:cNvSpPr>
          <p:nvPr>
            <p:ph idx="1"/>
          </p:nvPr>
        </p:nvSpPr>
        <p:spPr>
          <a:xfrm>
            <a:off x="381000" y="1143000"/>
            <a:ext cx="796607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People of Action campaign </a:t>
            </a: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a new global public image ad campaign of the Rotary International</a:t>
            </a:r>
          </a:p>
          <a:p>
            <a:pPr>
              <a:spcBef>
                <a:spcPts val="0"/>
              </a:spcBef>
            </a:pPr>
            <a:endParaRPr lang="en-US" sz="28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It was launched  at the Rotary International Assembly in January 2017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Rotary unveiled the campaign, at the Rotary International Convention in June in Atlanta, Georgia, USA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299" y="5334000"/>
            <a:ext cx="4489501" cy="141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05800" y="6635363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 8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0" y="457200"/>
            <a:ext cx="91440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en-US" sz="2800" b="1" dirty="0">
                <a:solidFill>
                  <a:srgbClr val="FFFFFF"/>
                </a:solidFill>
                <a:latin typeface="Arial Narrow" panose="020B0606020202030204" pitchFamily="34" charset="0"/>
              </a:rPr>
              <a:t>PEOPLE OF ACTION CAMPAIGN </a:t>
            </a:r>
          </a:p>
        </p:txBody>
      </p:sp>
      <p:sp>
        <p:nvSpPr>
          <p:cNvPr id="10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533400" y="1211262"/>
            <a:ext cx="7966075" cy="5562600"/>
          </a:xfrm>
        </p:spPr>
        <p:txBody>
          <a:bodyPr lIns="0" tIns="0" rIns="0" bIns="0"/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People of Action campaign</a:t>
            </a:r>
            <a:r>
              <a:rPr lang="en-US" sz="24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is:</a:t>
            </a:r>
          </a:p>
          <a:p>
            <a:pPr marL="285750" indent="-285750">
              <a:spcBef>
                <a:spcPts val="0"/>
              </a:spcBef>
            </a:pPr>
            <a:endParaRPr lang="en-US" sz="1000" b="1" dirty="0">
              <a:solidFill>
                <a:srgbClr val="002A7E"/>
              </a:solidFill>
              <a:latin typeface="Century Gothic" panose="020B0502020202020204" pitchFamily="34" charset="0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 tell Rotary’s story in a consistent and compelling way to the general public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05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 make public understand the impact Rotary is making around the world</a:t>
            </a:r>
          </a:p>
          <a:p>
            <a:pPr marL="285750" indent="-285750">
              <a:spcBef>
                <a:spcPts val="0"/>
              </a:spcBef>
            </a:pPr>
            <a:endParaRPr lang="en-US" sz="1600" b="1" dirty="0">
              <a:solidFill>
                <a:srgbClr val="002A7E"/>
              </a:solidFill>
              <a:latin typeface="Century Gothic" panose="020B0502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campaign aims:</a:t>
            </a:r>
          </a:p>
          <a:p>
            <a:pPr marL="285750" indent="-285750">
              <a:spcBef>
                <a:spcPts val="0"/>
              </a:spcBef>
            </a:pPr>
            <a:endParaRPr lang="en-US" sz="1000" b="1" dirty="0">
              <a:solidFill>
                <a:srgbClr val="002A7E"/>
              </a:solidFill>
              <a:latin typeface="Century Gothic" panose="020B0502020202020204" pitchFamily="34" charset="0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 heighten  the growing awareness of Rotary </a:t>
            </a:r>
          </a:p>
          <a:p>
            <a:pPr lvl="1">
              <a:spcBef>
                <a:spcPts val="0"/>
              </a:spcBef>
            </a:pPr>
            <a:endParaRPr lang="en-US" sz="10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 deepen the public’s understanding of what Rotary is, what works the Rotarians do, and the impact they create in communities across the globe. 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solidFill>
                <a:srgbClr val="002A7E"/>
              </a:solidFill>
              <a:ea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5742051"/>
            <a:ext cx="3124200" cy="111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4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05800" y="6635363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 8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152400" y="457200"/>
            <a:ext cx="89916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800" b="1" dirty="0">
                <a:solidFill>
                  <a:srgbClr val="FFFFFF"/>
                </a:solidFill>
                <a:latin typeface="Arial Narrow" panose="020B0606020202030204" pitchFamily="34" charset="0"/>
              </a:rPr>
              <a:t>WHY WE NEED THE CAMPAIGN NOW ?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381000" y="1068387"/>
            <a:ext cx="8458200" cy="5332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spcBef>
                <a:spcPts val="0"/>
              </a:spcBef>
            </a:pPr>
            <a:r>
              <a:rPr lang="en-US" sz="26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Despite more than a century of Rotarians philanthropic works all over the world, 35% of the public don’t know what is Rotary</a:t>
            </a:r>
          </a:p>
          <a:p>
            <a:pPr marL="285750" indent="-285750">
              <a:spcBef>
                <a:spcPts val="0"/>
              </a:spcBef>
            </a:pPr>
            <a:endParaRPr lang="en-US" sz="26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0"/>
              </a:spcBef>
            </a:pPr>
            <a:r>
              <a:rPr lang="en-US" sz="26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They don’t know how Rotary International is making impact by improving communities </a:t>
            </a:r>
          </a:p>
          <a:p>
            <a:pPr marL="285750" indent="-285750">
              <a:spcBef>
                <a:spcPts val="0"/>
              </a:spcBef>
            </a:pPr>
            <a:endParaRPr lang="en-US" sz="26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0"/>
              </a:spcBef>
            </a:pPr>
            <a:r>
              <a:rPr lang="en-US" sz="26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 thrive in the 2</a:t>
            </a:r>
            <a:r>
              <a:rPr lang="en-US" sz="2600" b="1" baseline="30000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nd</a:t>
            </a:r>
            <a:r>
              <a:rPr lang="en-US" sz="26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Century of 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SERVICE ABOVE SELF</a:t>
            </a:r>
            <a:r>
              <a:rPr lang="en-US" sz="26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, Rotary needs a strong identity to promote itself to bring in new members.</a:t>
            </a:r>
          </a:p>
          <a:p>
            <a:pPr marL="285750" indent="-285750">
              <a:spcBef>
                <a:spcPts val="0"/>
              </a:spcBef>
            </a:pPr>
            <a:endParaRPr lang="en-US" sz="26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0"/>
              </a:spcBef>
            </a:pPr>
            <a:r>
              <a:rPr lang="en-US" sz="26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1.2 million membership is almost the same as 10 years ago, though the clubs has increased.</a:t>
            </a:r>
          </a:p>
        </p:txBody>
      </p:sp>
      <p:pic>
        <p:nvPicPr>
          <p:cNvPr id="5" name="Picture 2" descr="difference-solve-peo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829673"/>
            <a:ext cx="990600" cy="198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00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05800" y="6635363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 8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152400" y="457200"/>
            <a:ext cx="89916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800" b="1" dirty="0">
                <a:solidFill>
                  <a:srgbClr val="FFFFFF"/>
                </a:solidFill>
                <a:latin typeface="Arial Narrow" panose="020B0606020202030204" pitchFamily="34" charset="0"/>
              </a:rPr>
              <a:t>WHY IS THE CAMPAIGN’S THEME “PEOPLE OF ACTION”?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381000" y="1068387"/>
            <a:ext cx="8458200" cy="5027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spcBef>
                <a:spcPts val="0"/>
              </a:spcBef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Because Rotarians share a unique passion for taking action to improve their communities</a:t>
            </a:r>
          </a:p>
          <a:p>
            <a:pPr marL="285750" indent="-285750">
              <a:spcBef>
                <a:spcPts val="0"/>
              </a:spcBef>
            </a:pPr>
            <a:endParaRPr lang="en-US" sz="28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0"/>
              </a:spcBef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Where others see problems, Rotarians see solutions and possibilities </a:t>
            </a:r>
          </a:p>
          <a:p>
            <a:pPr marL="285750" indent="-285750">
              <a:spcBef>
                <a:spcPts val="0"/>
              </a:spcBef>
            </a:pPr>
            <a:endParaRPr lang="en-US" sz="28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0"/>
              </a:spcBef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Create opportunity to show others how Rotarians see what’s possible in their communities</a:t>
            </a:r>
          </a:p>
          <a:p>
            <a:pPr marL="285750" indent="-285750">
              <a:spcBef>
                <a:spcPts val="0"/>
              </a:spcBef>
            </a:pPr>
            <a:endParaRPr lang="en-US" sz="28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0"/>
              </a:spcBef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Highlight what Rotarians can achieve when more community leaders join Rotary</a:t>
            </a:r>
          </a:p>
        </p:txBody>
      </p:sp>
      <p:pic>
        <p:nvPicPr>
          <p:cNvPr id="5" name="Picture 3" descr="difference-transform-peo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743200"/>
            <a:ext cx="1219200" cy="287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98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05800" y="6635363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 8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152400" y="457200"/>
            <a:ext cx="89916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800" b="1" dirty="0">
                <a:solidFill>
                  <a:srgbClr val="FFFFFF"/>
                </a:solidFill>
                <a:latin typeface="Arial Narrow" panose="020B0606020202030204" pitchFamily="34" charset="0"/>
              </a:rPr>
              <a:t>WHO ARE WE TRYING TO REACH ?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381000" y="1068387"/>
            <a:ext cx="8458200" cy="5027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spcBef>
                <a:spcPts val="0"/>
              </a:spcBef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People who do not know about Rotary or how they can benefit from Rotary programs  </a:t>
            </a:r>
          </a:p>
          <a:p>
            <a:pPr marL="285750" indent="-285750">
              <a:spcBef>
                <a:spcPts val="0"/>
              </a:spcBef>
            </a:pPr>
            <a:endParaRPr lang="en-US" sz="28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0"/>
              </a:spcBef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Potential members who want to make a difference in their communities</a:t>
            </a:r>
          </a:p>
          <a:p>
            <a:pPr marL="285750" indent="-285750">
              <a:spcBef>
                <a:spcPts val="0"/>
              </a:spcBef>
            </a:pPr>
            <a:endParaRPr lang="en-US" sz="28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0"/>
              </a:spcBef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People interested in Rotary’s causes</a:t>
            </a:r>
          </a:p>
          <a:p>
            <a:pPr marL="285750" indent="-285750">
              <a:spcBef>
                <a:spcPts val="0"/>
              </a:spcBef>
            </a:pPr>
            <a:endParaRPr lang="en-US" sz="28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0"/>
              </a:spcBef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People looking to establish relationship with others in their communities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959531"/>
            <a:ext cx="2971800" cy="1851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314189"/>
            <a:ext cx="3886200" cy="14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9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05800" y="6635363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 8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152400" y="457200"/>
            <a:ext cx="89916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800" b="1" dirty="0">
                <a:solidFill>
                  <a:srgbClr val="FFFFFF"/>
                </a:solidFill>
                <a:latin typeface="Arial Narrow" panose="020B0606020202030204" pitchFamily="34" charset="0"/>
              </a:rPr>
              <a:t>WHAT ARE OUR CAMPAIGN OBJECTIVES?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381000" y="1068387"/>
            <a:ext cx="8458200" cy="5027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spcBef>
                <a:spcPts val="0"/>
              </a:spcBef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 narrow gap between awareness and understanding</a:t>
            </a:r>
          </a:p>
          <a:p>
            <a:pPr marL="285750" indent="-285750">
              <a:spcBef>
                <a:spcPts val="0"/>
              </a:spcBef>
            </a:pPr>
            <a:endParaRPr lang="en-US" sz="28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0"/>
              </a:spcBef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 define ‘What is Rotary?’ and the impact it makes</a:t>
            </a:r>
          </a:p>
          <a:p>
            <a:pPr marL="285750" indent="-285750">
              <a:spcBef>
                <a:spcPts val="0"/>
              </a:spcBef>
            </a:pPr>
            <a:endParaRPr lang="en-US" sz="28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0"/>
              </a:spcBef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 lay foundation for member engagement, cause, donation and other activities</a:t>
            </a:r>
          </a:p>
          <a:p>
            <a:pPr marL="285750" indent="-285750">
              <a:spcBef>
                <a:spcPts val="0"/>
              </a:spcBef>
            </a:pPr>
            <a:endParaRPr lang="en-US" sz="2800" b="1" dirty="0">
              <a:solidFill>
                <a:srgbClr val="002A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0"/>
              </a:spcBef>
            </a:pPr>
            <a:r>
              <a:rPr lang="en-US" sz="2800" b="1" dirty="0">
                <a:solidFill>
                  <a:srgbClr val="002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 allow Rotary clubs to localize ads for relevance and simple understandings.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4419600"/>
            <a:ext cx="1625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0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SlateLogo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late_NoMo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20703</TotalTime>
  <Words>730</Words>
  <Application>Microsoft Office PowerPoint</Application>
  <PresentationFormat>Ekran Gösterisi (4:3)</PresentationFormat>
  <Paragraphs>179</Paragraphs>
  <Slides>22</Slides>
  <Notes>22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22</vt:i4>
      </vt:variant>
    </vt:vector>
  </HeadingPairs>
  <TitlesOfParts>
    <vt:vector size="30" baseType="lpstr">
      <vt:lpstr>Arial</vt:lpstr>
      <vt:lpstr>Arial Narrow</vt:lpstr>
      <vt:lpstr>Calibri</vt:lpstr>
      <vt:lpstr>Century Gothic</vt:lpstr>
      <vt:lpstr>Georgia</vt:lpstr>
      <vt:lpstr>Monotype Corsiva</vt:lpstr>
      <vt:lpstr>1_SlateLogo</vt:lpstr>
      <vt:lpstr>Slate_NoMoE</vt:lpstr>
      <vt:lpstr>PowerPoint Sunusu</vt:lpstr>
      <vt:lpstr>WE ARE PEOPLE OF ACTION</vt:lpstr>
      <vt:lpstr>WE ARE PEOPLE OF ACTION</vt:lpstr>
      <vt:lpstr>INTRODUCTION</vt:lpstr>
      <vt:lpstr>PEOPLE OF ACTION CAMPAIGN </vt:lpstr>
      <vt:lpstr>WHY WE NEED THE CAMPAIGN NOW ?</vt:lpstr>
      <vt:lpstr>WHY IS THE CAMPAIGN’S THEME “PEOPLE OF ACTION”?</vt:lpstr>
      <vt:lpstr>WHO ARE WE TRYING TO REACH ?</vt:lpstr>
      <vt:lpstr>WHAT ARE OUR CAMPAIGN OBJECTIVES?</vt:lpstr>
      <vt:lpstr>PowerPoint Sunusu</vt:lpstr>
      <vt:lpstr>WHAT CAMPAIGN MATERIALS ARE ABAILABLE ?</vt:lpstr>
      <vt:lpstr>THE BRAND CENTER</vt:lpstr>
      <vt:lpstr>HOW YOU CAN HELP ?</vt:lpstr>
      <vt:lpstr>HOW YOU CAN HELP ?</vt:lpstr>
      <vt:lpstr>HOW THE CLUB CAN USE THE CAMPAIGN MATERIALS?</vt:lpstr>
      <vt:lpstr>OTHER EXISTING PUBLIC IMAGE RESOURCES FOR CLUBS?</vt:lpstr>
      <vt:lpstr>HOW DOES THE CAMPAIGN WORK ?</vt:lpstr>
      <vt:lpstr>WE ARE PEOPLE OF ACTION</vt:lpstr>
      <vt:lpstr>WE ARE PEOPLE OF ACTION</vt:lpstr>
      <vt:lpstr>WE ARE PEOPLE OF ACTION</vt:lpstr>
      <vt:lpstr>WE ARE PEOPLE OF ACTION</vt:lpstr>
      <vt:lpstr>WE ARE PEOPLE OF ACTION</vt:lpstr>
    </vt:vector>
  </TitlesOfParts>
  <Company>Rotary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 WS-06</dc:creator>
  <cp:lastModifiedBy>Güneş Ertaş</cp:lastModifiedBy>
  <cp:revision>806</cp:revision>
  <cp:lastPrinted>2013-04-11T19:55:04Z</cp:lastPrinted>
  <dcterms:created xsi:type="dcterms:W3CDTF">2010-04-16T20:11:30Z</dcterms:created>
  <dcterms:modified xsi:type="dcterms:W3CDTF">2019-03-01T11:22:26Z</dcterms:modified>
</cp:coreProperties>
</file>